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3406-D4D0-4B79-B111-FC98BFA4EF9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1AC-23E4-4632-A598-93017ABD4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3406-D4D0-4B79-B111-FC98BFA4EF9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1AC-23E4-4632-A598-93017ABD4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3406-D4D0-4B79-B111-FC98BFA4EF9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1AC-23E4-4632-A598-93017ABD4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3406-D4D0-4B79-B111-FC98BFA4EF9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1AC-23E4-4632-A598-93017ABD4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3406-D4D0-4B79-B111-FC98BFA4EF9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1AC-23E4-4632-A598-93017ABD4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3406-D4D0-4B79-B111-FC98BFA4EF9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1AC-23E4-4632-A598-93017ABD4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3406-D4D0-4B79-B111-FC98BFA4EF9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1AC-23E4-4632-A598-93017ABD4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3406-D4D0-4B79-B111-FC98BFA4EF9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1AC-23E4-4632-A598-93017ABD4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3406-D4D0-4B79-B111-FC98BFA4EF9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1AC-23E4-4632-A598-93017ABD4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3406-D4D0-4B79-B111-FC98BFA4EF9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1AC-23E4-4632-A598-93017ABD4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3406-D4D0-4B79-B111-FC98BFA4EF9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F1AC-23E4-4632-A598-93017ABD4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3406-D4D0-4B79-B111-FC98BFA4EF9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9F1AC-23E4-4632-A598-93017ABD4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Hobo Std" pitchFamily="34" charset="0"/>
              </a:rPr>
              <a:t>Chapter 9-2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Hobo Std" pitchFamily="34" charset="0"/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Hobo Std" pitchFamily="34" charset="0"/>
              </a:rPr>
              <a:t>Cellular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Respiration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/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/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</a:b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/>
            </a:r>
            <a:b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/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The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Kreb’s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</a:rPr>
              <a:t> Cycle &amp; Electron Transport Chain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</a:endParaRPr>
          </a:p>
        </p:txBody>
      </p:sp>
      <p:pic>
        <p:nvPicPr>
          <p:cNvPr id="3" name="Picture 2" descr="respiration_summ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828800"/>
            <a:ext cx="4430777" cy="3200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38600" y="2438400"/>
            <a:ext cx="2667000" cy="1447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obo Std" pitchFamily="34" charset="0"/>
              </a:rPr>
              <a:t>Kreb’s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obo Std" pitchFamily="34" charset="0"/>
              </a:rPr>
              <a:t> Cycle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006666"/>
                </a:solidFill>
                <a:latin typeface="Comic Sans MS" pitchFamily="66" charset="0"/>
              </a:rPr>
              <a:t>What is it?</a:t>
            </a:r>
          </a:p>
          <a:p>
            <a:pPr lvl="1">
              <a:buBlip>
                <a:blip r:embed="rId2"/>
              </a:buBlip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 oxygen, the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Kreb’s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cycle is the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3200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nd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stage of cellular respiration.</a:t>
            </a:r>
          </a:p>
          <a:p>
            <a:pPr lvl="1">
              <a:buBlip>
                <a:blip r:embed="rId2"/>
              </a:buBlip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006666"/>
                </a:solidFill>
                <a:latin typeface="Comic Sans MS" pitchFamily="66" charset="0"/>
              </a:rPr>
              <a:t>What Happens?</a:t>
            </a:r>
          </a:p>
          <a:p>
            <a:pPr lvl="1">
              <a:buBlip>
                <a:blip r:embed="rId2"/>
              </a:buBlip>
            </a:pP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Pyruvic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acid (from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glycolysis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is broken down into Carbon Dioxide in a series of energy-releasing reactions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obo Std" pitchFamily="34" charset="0"/>
              </a:rPr>
              <a:t>Kreb’s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obo Std" pitchFamily="34" charset="0"/>
              </a:rPr>
              <a:t> Cycle Continued…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6666"/>
                </a:solidFill>
                <a:latin typeface="Comic Sans MS" pitchFamily="66" charset="0"/>
              </a:rPr>
              <a:t>CFU</a:t>
            </a:r>
            <a:r>
              <a:rPr lang="en-US" sz="3600" dirty="0">
                <a:solidFill>
                  <a:srgbClr val="006666"/>
                </a:solidFill>
                <a:latin typeface="Comic Sans MS" pitchFamily="66" charset="0"/>
              </a:rPr>
              <a:t>:  </a:t>
            </a:r>
            <a:r>
              <a:rPr lang="en-US" sz="3600" b="1" dirty="0">
                <a:solidFill>
                  <a:srgbClr val="006666"/>
                </a:solidFill>
                <a:latin typeface="Comic Sans MS" pitchFamily="66" charset="0"/>
              </a:rPr>
              <a:t>Explain your answers</a:t>
            </a:r>
            <a:r>
              <a:rPr lang="en-US" sz="3600" b="1" dirty="0" smtClean="0">
                <a:solidFill>
                  <a:srgbClr val="006666"/>
                </a:solidFill>
                <a:latin typeface="Comic Sans MS" pitchFamily="66" charset="0"/>
              </a:rPr>
              <a:t>!</a:t>
            </a:r>
            <a:endParaRPr lang="en-US" sz="3600" dirty="0" smtClean="0">
              <a:solidFill>
                <a:srgbClr val="006666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6666"/>
                </a:solidFill>
                <a:latin typeface="Comic Sans MS" pitchFamily="66" charset="0"/>
              </a:rPr>
              <a:t>Is </a:t>
            </a:r>
            <a:r>
              <a:rPr lang="en-US" sz="3600" dirty="0" smtClean="0">
                <a:solidFill>
                  <a:srgbClr val="006666"/>
                </a:solidFill>
                <a:latin typeface="Comic Sans MS" pitchFamily="66" charset="0"/>
              </a:rPr>
              <a:t>Oxygen required for </a:t>
            </a:r>
            <a:r>
              <a:rPr lang="en-US" sz="3600" dirty="0" smtClean="0">
                <a:solidFill>
                  <a:srgbClr val="006666"/>
                </a:solidFill>
                <a:latin typeface="Comic Sans MS" pitchFamily="66" charset="0"/>
              </a:rPr>
              <a:t>Glycolysis?</a:t>
            </a:r>
          </a:p>
          <a:p>
            <a:pPr>
              <a:buBlip>
                <a:blip r:embed="rId2"/>
              </a:buBlip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it can supply energy when O2 is not available.</a:t>
            </a:r>
          </a:p>
          <a:p>
            <a:pPr lvl="1">
              <a:buBlip>
                <a:blip r:embed="rId2"/>
              </a:buBlip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006666"/>
                </a:solidFill>
                <a:latin typeface="Comic Sans MS" pitchFamily="66" charset="0"/>
              </a:rPr>
              <a:t>Is oxygen required for the 	</a:t>
            </a:r>
            <a:r>
              <a:rPr lang="en-US" sz="3600" b="1" dirty="0" err="1" smtClean="0">
                <a:solidFill>
                  <a:srgbClr val="006666"/>
                </a:solidFill>
                <a:latin typeface="Comic Sans MS" pitchFamily="66" charset="0"/>
              </a:rPr>
              <a:t>Kreb’s</a:t>
            </a:r>
            <a:r>
              <a:rPr lang="en-US" sz="3600" b="1" dirty="0" smtClean="0">
                <a:solidFill>
                  <a:srgbClr val="006666"/>
                </a:solidFill>
                <a:latin typeface="Comic Sans MS" pitchFamily="66" charset="0"/>
              </a:rPr>
              <a:t> Cycle?</a:t>
            </a:r>
          </a:p>
          <a:p>
            <a:pPr lvl="1">
              <a:buBlip>
                <a:blip r:embed="rId2"/>
              </a:buBlip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Yes – if it did not have oxygen, fermentation would take place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obo Std" pitchFamily="34" charset="0"/>
              </a:rPr>
              <a:t>Electron Transport Chain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600" dirty="0" smtClean="0">
                <a:solidFill>
                  <a:srgbClr val="006666"/>
                </a:solidFill>
                <a:latin typeface="Comic Sans MS" pitchFamily="66" charset="0"/>
              </a:rPr>
              <a:t>What comes after the </a:t>
            </a:r>
            <a:r>
              <a:rPr lang="en-US" sz="3600" dirty="0" err="1" smtClean="0">
                <a:solidFill>
                  <a:srgbClr val="006666"/>
                </a:solidFill>
                <a:latin typeface="Comic Sans MS" pitchFamily="66" charset="0"/>
              </a:rPr>
              <a:t>Kreb’s</a:t>
            </a:r>
            <a:r>
              <a:rPr lang="en-US" sz="3600" dirty="0" smtClean="0">
                <a:solidFill>
                  <a:srgbClr val="006666"/>
                </a:solidFill>
                <a:latin typeface="Comic Sans MS" pitchFamily="66" charset="0"/>
              </a:rPr>
              <a:t> Cycle?</a:t>
            </a:r>
          </a:p>
          <a:p>
            <a:pPr lvl="1">
              <a:buBlip>
                <a:blip r:embed="rId2"/>
              </a:buBlip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Electron Transport Chain</a:t>
            </a:r>
          </a:p>
          <a:p>
            <a:pPr lvl="1">
              <a:buBlip>
                <a:blip r:embed="rId2"/>
              </a:buBlip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3600" b="1" dirty="0" smtClean="0">
                <a:solidFill>
                  <a:srgbClr val="006666"/>
                </a:solidFill>
                <a:latin typeface="Comic Sans MS" pitchFamily="66" charset="0"/>
              </a:rPr>
              <a:t>What is the Electron Transport Chain?</a:t>
            </a:r>
          </a:p>
          <a:p>
            <a:pPr lvl="1">
              <a:buBlip>
                <a:blip r:embed="rId2"/>
              </a:buBlip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Uses high-energy electrons (NADH) from the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Kreb’s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cycle to convert ADP into ATP.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obo Std" pitchFamily="34" charset="0"/>
              </a:rPr>
              <a:t>The Energy Totals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Hobo St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49301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32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Glycolysis</a:t>
            </a:r>
            <a:r>
              <a:rPr lang="en-US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Total:</a:t>
            </a:r>
          </a:p>
          <a:p>
            <a:pPr lvl="1">
              <a:buBlip>
                <a:blip r:embed="rId2"/>
              </a:buBlip>
            </a:pPr>
            <a:r>
              <a:rPr lang="en-US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ATP</a:t>
            </a:r>
          </a:p>
          <a:p>
            <a:pPr lvl="1">
              <a:buBlip>
                <a:blip r:embed="rId2"/>
              </a:buBlip>
            </a:pPr>
            <a:endParaRPr lang="en-US" sz="36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3200" b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Kreb’s</a:t>
            </a:r>
            <a:r>
              <a:rPr lang="en-US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Cycle &amp;   </a:t>
            </a:r>
          </a:p>
          <a:p>
            <a:r>
              <a:rPr lang="en-US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Electron Transport    </a:t>
            </a:r>
          </a:p>
          <a:p>
            <a:r>
              <a:rPr lang="en-US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Total:</a:t>
            </a:r>
          </a:p>
          <a:p>
            <a:pPr lvl="1">
              <a:buBlip>
                <a:blip r:embed="rId2"/>
              </a:buBlip>
            </a:pPr>
            <a:r>
              <a:rPr lang="en-US" sz="32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34 ATP </a:t>
            </a:r>
          </a:p>
          <a:p>
            <a:pPr lvl="1">
              <a:buBlip>
                <a:blip r:embed="rId2"/>
              </a:buBlip>
            </a:pPr>
            <a:endParaRPr lang="en-US" sz="36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TOTAL: 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Blip>
                <a:blip r:embed="rId2"/>
              </a:buBlip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36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ATP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Content Placeholder 10" descr="modenergyyeil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4340352" cy="5105400"/>
          </a:xfrm>
          <a:ln w="76200" cmpd="sng">
            <a:solidFill>
              <a:schemeClr val="tx1"/>
            </a:solidFill>
          </a:ln>
        </p:spPr>
      </p:pic>
      <p:sp>
        <p:nvSpPr>
          <p:cNvPr id="15" name="Multiply 14"/>
          <p:cNvSpPr/>
          <p:nvPr/>
        </p:nvSpPr>
        <p:spPr>
          <a:xfrm>
            <a:off x="7391400" y="2286000"/>
            <a:ext cx="1143000" cy="9906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2 15"/>
          <p:cNvSpPr/>
          <p:nvPr/>
        </p:nvSpPr>
        <p:spPr>
          <a:xfrm>
            <a:off x="7086600" y="5867400"/>
            <a:ext cx="1981200" cy="914400"/>
          </a:xfrm>
          <a:prstGeom prst="irregularSeal2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36 ATP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410200" y="6019800"/>
            <a:ext cx="1905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86600" y="5943600"/>
            <a:ext cx="1752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62800" y="2586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obo Std" pitchFamily="34" charset="0"/>
              </a:rPr>
              <a:t>Energy &amp; Exercise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Quick Energy</a:t>
            </a:r>
          </a:p>
          <a:p>
            <a:pPr lvl="1">
              <a:buBlip>
                <a:blip r:embed="rId2"/>
              </a:buBlip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Such as: Running from danger!</a:t>
            </a:r>
          </a:p>
          <a:p>
            <a:pPr lvl="1">
              <a:buBlip>
                <a:blip r:embed="rId2"/>
              </a:buBlip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Comes from:</a:t>
            </a:r>
          </a:p>
          <a:p>
            <a:pPr lvl="2">
              <a:buBlip>
                <a:blip r:embed="rId2"/>
              </a:buBlip>
            </a:pP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Glycolysis</a:t>
            </a:r>
            <a:endParaRPr lang="en-US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2">
              <a:buBlip>
                <a:blip r:embed="rId2"/>
              </a:buBlip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Lactic Acid</a:t>
            </a:r>
          </a:p>
          <a:p>
            <a:pPr lvl="3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Fermentation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 descr="C:\Users\mmidgeley\AppData\Local\Microsoft\Windows\Temporary Internet Files\Content.IE5\01ELZ095\MC9000709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2648"/>
            <a:ext cx="3657600" cy="3599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obo Std" pitchFamily="34" charset="0"/>
              </a:rPr>
              <a:t>Energy &amp; Exercise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Long-Term Energy</a:t>
            </a:r>
          </a:p>
          <a:p>
            <a:pPr lvl="1">
              <a:buBlip>
                <a:blip r:embed="rId2"/>
              </a:buBlip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Such as: Marathon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Blip>
                <a:blip r:embed="rId2"/>
              </a:buBlip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Comes from:</a:t>
            </a:r>
          </a:p>
          <a:p>
            <a:pPr lvl="2">
              <a:buBlip>
                <a:blip r:embed="rId2"/>
              </a:buBlip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Cellular Respiration</a:t>
            </a:r>
          </a:p>
          <a:p>
            <a:pPr lvl="3">
              <a:buBlip>
                <a:blip r:embed="rId2"/>
              </a:buBlip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Glycolysis</a:t>
            </a:r>
            <a:endParaRPr lang="en-US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3">
              <a:buBlip>
                <a:blip r:embed="rId2"/>
              </a:buBlip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Kreb’s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Cycle</a:t>
            </a:r>
          </a:p>
          <a:p>
            <a:pPr lvl="3">
              <a:buBlip>
                <a:blip r:embed="rId2"/>
              </a:buBlip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Electron Transport Chain</a:t>
            </a:r>
          </a:p>
        </p:txBody>
      </p:sp>
      <p:pic>
        <p:nvPicPr>
          <p:cNvPr id="2050" name="Picture 2" descr="C:\Users\mmidgeley\AppData\Local\Microsoft\Windows\Temporary Internet Files\Content.IE5\FYXQFJNT\MP90042439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9950" y="1524000"/>
            <a:ext cx="320165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obo Std" pitchFamily="34" charset="0"/>
              </a:rPr>
              <a:t>Photosynthesis VS Cell Respiration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Hobo St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Opposite Processes!</a:t>
            </a:r>
          </a:p>
          <a:p>
            <a:pPr>
              <a:buBlip>
                <a:blip r:embed="rId2"/>
              </a:buBlip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Equations are reversed!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971800"/>
            <a:ext cx="9144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</a:t>
            </a:r>
          </a:p>
          <a:p>
            <a:pPr algn="ctr"/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6CO</a:t>
            </a:r>
            <a:r>
              <a:rPr lang="en-US" sz="3600" b="1" baseline="-25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+ 6H</a:t>
            </a:r>
            <a:r>
              <a:rPr lang="en-US" sz="3600" b="1" baseline="-25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             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+ 6O</a:t>
            </a:r>
            <a:r>
              <a:rPr lang="en-US" sz="36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Dioxide + Water          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 + Oxygen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4724400"/>
            <a:ext cx="91440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+ 6O</a:t>
            </a:r>
            <a:r>
              <a:rPr lang="en-US" sz="36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6CO</a:t>
            </a:r>
            <a:r>
              <a:rPr lang="en-US" sz="3600" b="1" baseline="-25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+ 6H</a:t>
            </a:r>
            <a:r>
              <a:rPr lang="en-US" sz="3600" b="1" baseline="-25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 + Oxygen            </a:t>
            </a: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Dioxide + Water</a:t>
            </a:r>
            <a:endParaRPr lang="en-US" sz="3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33800" y="3657600"/>
            <a:ext cx="14478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38600" y="5562600"/>
            <a:ext cx="12192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953000" y="4191000"/>
            <a:ext cx="914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52800" y="6096000"/>
            <a:ext cx="9144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197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Photosynthesis	        Cellular Respiration</a:t>
            </a:r>
          </a:p>
          <a:p>
            <a:pPr marL="0" indent="0">
              <a:buNone/>
            </a:pPr>
            <a:r>
              <a:rPr lang="en-US" b="1" u="sng" dirty="0" smtClean="0"/>
              <a:t>Function</a:t>
            </a:r>
            <a:r>
              <a:rPr lang="en-US" dirty="0" smtClean="0"/>
              <a:t>	 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Energy Storage	                Energy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Release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Location</a:t>
            </a:r>
            <a:r>
              <a:rPr lang="en-US" dirty="0" smtClean="0"/>
              <a:t>	 </a:t>
            </a:r>
          </a:p>
          <a:p>
            <a:pPr>
              <a:buFont typeface="Wingdings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Chloroplasts		Mitochondria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 smtClean="0"/>
              <a:t>Reactants</a:t>
            </a:r>
            <a:r>
              <a:rPr lang="en-US" dirty="0" smtClean="0"/>
              <a:t> 	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 smtClean="0">
                <a:solidFill>
                  <a:srgbClr val="00B050"/>
                </a:solidFill>
              </a:rPr>
              <a:t>                         Carbon Dioxide and Water</a:t>
            </a:r>
            <a:r>
              <a:rPr lang="en-US" sz="2300" b="1" dirty="0" smtClean="0"/>
              <a:t>	</a:t>
            </a:r>
            <a:r>
              <a:rPr lang="en-US" sz="3100" b="1" dirty="0" smtClean="0">
                <a:solidFill>
                  <a:srgbClr val="FF0000"/>
                </a:solidFill>
              </a:rPr>
              <a:t>Sugar and Oxygen </a:t>
            </a: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Products </a:t>
            </a:r>
            <a:r>
              <a:rPr lang="en-US" dirty="0" smtClean="0"/>
              <a:t>	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                    Sugar </a:t>
            </a:r>
            <a:r>
              <a:rPr lang="en-US" b="1" dirty="0">
                <a:solidFill>
                  <a:srgbClr val="FF0000"/>
                </a:solidFill>
              </a:rPr>
              <a:t>and Oxygen </a:t>
            </a:r>
            <a:r>
              <a:rPr lang="en-US" b="1" dirty="0" smtClean="0">
                <a:solidFill>
                  <a:srgbClr val="FF0000"/>
                </a:solidFill>
              </a:rPr>
              <a:t>            </a:t>
            </a:r>
            <a:r>
              <a:rPr lang="en-US" sz="2600" b="1" dirty="0" smtClean="0">
                <a:solidFill>
                  <a:srgbClr val="00B050"/>
                </a:solidFill>
              </a:rPr>
              <a:t>Carbon </a:t>
            </a:r>
            <a:r>
              <a:rPr lang="en-US" sz="2600" b="1" dirty="0">
                <a:solidFill>
                  <a:srgbClr val="00B050"/>
                </a:solidFill>
              </a:rPr>
              <a:t>Dioxide and Water</a:t>
            </a:r>
            <a:endParaRPr lang="en-US" sz="2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03817" y="1371600"/>
            <a:ext cx="0" cy="541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" y="1441269"/>
            <a:ext cx="876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6781800"/>
            <a:ext cx="8763000" cy="38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15400" y="1409700"/>
            <a:ext cx="0" cy="533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" y="1409700"/>
            <a:ext cx="0" cy="541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57400" y="1447800"/>
            <a:ext cx="0" cy="541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" y="3429000"/>
            <a:ext cx="8648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" y="4724400"/>
            <a:ext cx="8648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2400" y="5715000"/>
            <a:ext cx="8648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2400" y="1981200"/>
            <a:ext cx="8648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obo Std" pitchFamily="34" charset="0"/>
              </a:rPr>
              <a:t>Photosynthesis VS Cell Respiration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4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235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Chapter 9-2 Cellular Respiration     The Kreb’s Cycle &amp; Electron Transport Chain</vt:lpstr>
      <vt:lpstr>Kreb’s Cycle</vt:lpstr>
      <vt:lpstr>Kreb’s Cycle Continued…</vt:lpstr>
      <vt:lpstr>Electron Transport Chain</vt:lpstr>
      <vt:lpstr>The Energy Totals</vt:lpstr>
      <vt:lpstr>Energy &amp; Exercise</vt:lpstr>
      <vt:lpstr>Energy &amp; Exercise</vt:lpstr>
      <vt:lpstr>Photosynthesis VS Cell Respiration</vt:lpstr>
      <vt:lpstr>Photosynthesis VS Cell Respiration</vt:lpstr>
    </vt:vector>
  </TitlesOfParts>
  <Company>MUHSD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9-2 Cellular Respiration   The Kreb’s Cycle &amp; Electron Transport Chain</dc:title>
  <dc:creator>Windows User</dc:creator>
  <cp:lastModifiedBy>Windows User</cp:lastModifiedBy>
  <cp:revision>7</cp:revision>
  <dcterms:created xsi:type="dcterms:W3CDTF">2010-09-27T19:36:58Z</dcterms:created>
  <dcterms:modified xsi:type="dcterms:W3CDTF">2013-10-24T16:24:42Z</dcterms:modified>
</cp:coreProperties>
</file>